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8" r:id="rId3"/>
    <p:sldId id="263" r:id="rId4"/>
    <p:sldId id="259" r:id="rId5"/>
    <p:sldId id="269" r:id="rId6"/>
    <p:sldId id="264" r:id="rId7"/>
    <p:sldId id="266" r:id="rId8"/>
    <p:sldId id="267" r:id="rId9"/>
    <p:sldId id="268"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4444" autoAdjust="0"/>
  </p:normalViewPr>
  <p:slideViewPr>
    <p:cSldViewPr snapToGrid="0">
      <p:cViewPr varScale="1">
        <p:scale>
          <a:sx n="60" d="100"/>
          <a:sy n="60" d="100"/>
        </p:scale>
        <p:origin x="72" y="3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2E21CE-4821-4E7B-96EF-6D3644887BB5}" type="datetimeFigureOut">
              <a:rPr lang="en-CA" smtClean="0"/>
              <a:t>2021-11-08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8638A1-CCEE-419B-B0A3-FB9FB04A4545}" type="slidenum">
              <a:rPr lang="en-CA" smtClean="0"/>
              <a:t>‹#›</a:t>
            </a:fld>
            <a:endParaRPr lang="en-CA"/>
          </a:p>
        </p:txBody>
      </p:sp>
    </p:spTree>
    <p:extLst>
      <p:ext uri="{BB962C8B-B14F-4D97-AF65-F5344CB8AC3E}">
        <p14:creationId xmlns:p14="http://schemas.microsoft.com/office/powerpoint/2010/main" val="3156841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presentation I will discuss how t</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he MTV Cribs Craig Kielburger episode is an example of colonial discourse. As I will disclose, this is largely because it depicts voluntourism and it compares Western culture and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Westernisms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to their Maasai counterparts. Further, the heart of the video’s colonial discourse lies within the language employed by Kielburger and his perspective as a western charity spokesperson.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1</a:t>
            </a:fld>
            <a:endParaRPr lang="en-CA"/>
          </a:p>
        </p:txBody>
      </p:sp>
    </p:spTree>
    <p:extLst>
      <p:ext uri="{BB962C8B-B14F-4D97-AF65-F5344CB8AC3E}">
        <p14:creationId xmlns:p14="http://schemas.microsoft.com/office/powerpoint/2010/main" val="4280555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begin with my analysis, it is important to first provide some background on the host of this MTV Cribs UK episode. Mr. Kielburger is a Canadian human rights activist who started the We Charity, formerly known as Free the Children, in 1995 when he was 12. In 2008, Kielburger began a social enterprise called Me to We which specializes in socially conscious products, leadership training, and travel experiences or voluntourism. The charity has been the center of two scandals. The most well known of these is how the Trudeau administration is said to have unethically awarded the organization a government contract for teaching aide due to Trudeau family donations to the charity. Another scandal that is more recent is the possibility that the organization exhibits a cult-like work environment.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2</a:t>
            </a:fld>
            <a:endParaRPr lang="en-CA"/>
          </a:p>
        </p:txBody>
      </p:sp>
    </p:spTree>
    <p:extLst>
      <p:ext uri="{BB962C8B-B14F-4D97-AF65-F5344CB8AC3E}">
        <p14:creationId xmlns:p14="http://schemas.microsoft.com/office/powerpoint/2010/main" val="1312661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interesting note is this blurb on the Wikipedia page for Craig Kielburger that denotes “this article may have been created or edited in return for undisclosed payments”. The point being that though the We organization and its subordinates are for charity, there is a business enterprise side of the charity and it is said to have been involved in some problematic pursuits.</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3</a:t>
            </a:fld>
            <a:endParaRPr lang="en-CA"/>
          </a:p>
        </p:txBody>
      </p:sp>
    </p:spTree>
    <p:extLst>
      <p:ext uri="{BB962C8B-B14F-4D97-AF65-F5344CB8AC3E}">
        <p14:creationId xmlns:p14="http://schemas.microsoft.com/office/powerpoint/2010/main" val="1201672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MTV Cribs, specifically the UK version of the show is aimed at a younger western audience. It is not where you would expect to find colonial discourse. With this viewership in mind and the focus on Kielburger and the Me to We enterprise, a colonial discourse certainly begins to take shape.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4</a:t>
            </a:fld>
            <a:endParaRPr lang="en-CA"/>
          </a:p>
        </p:txBody>
      </p:sp>
    </p:spTree>
    <p:extLst>
      <p:ext uri="{BB962C8B-B14F-4D97-AF65-F5344CB8AC3E}">
        <p14:creationId xmlns:p14="http://schemas.microsoft.com/office/powerpoint/2010/main" val="2183498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This particular episode goes against the grain of the typical Cribs presentation and Kielburger self-consciously acknowledges this (0:20). This is further emphasized in the video description, “A spoof on fancy cars and gold leafed bathrooms, this episode takes you on a tour of the Free the Children compound where people come to volunteer and help build schools in the Mara”. The episode is designed to contrast Hollywood mansions with the Free the Children compound in Kenya. Instead of high end ‘specs’ that are typical in the show, this episode highlights a twig tooth brush, a green machine, and Maasai “5.1 Surround Sound” (0:07). Kielburger proceeds to exoticize Maasai culture as he uses western food labels to describe Maasai dishes, stating that the time frame for ordering pizza is seven hours as opposed thirty minutes. Later he highlights the Maasai’s reverence for beef and how it is typical to drink the fresh milk and blood of the animal. The video then digresses into a sort of advertisement for the Me to We volunteer program. It ends abruptly with Kielburger stating that he needs to get back to work and that “</a:t>
            </a:r>
            <a:r>
              <a:rPr lang="en-CA" sz="4000" dirty="0">
                <a:effectLst/>
                <a:latin typeface="Calibri" panose="020F0502020204030204" pitchFamily="34" charset="0"/>
                <a:ea typeface="Times New Roman" panose="02020603050405020304" pitchFamily="18" charset="0"/>
                <a:cs typeface="Times New Roman" panose="02020603050405020304" pitchFamily="18" charset="0"/>
              </a:rPr>
              <a:t>Unless you’re here to build a school, get out”.</a:t>
            </a:r>
            <a:endParaRPr lang="en-CA" sz="1800" dirty="0">
              <a:effectLst/>
              <a:latin typeface="Times New Roman" panose="02020603050405020304" pitchFamily="18" charset="0"/>
              <a:ea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5</a:t>
            </a:fld>
            <a:endParaRPr lang="en-CA"/>
          </a:p>
        </p:txBody>
      </p:sp>
    </p:spTree>
    <p:extLst>
      <p:ext uri="{BB962C8B-B14F-4D97-AF65-F5344CB8AC3E}">
        <p14:creationId xmlns:p14="http://schemas.microsoft.com/office/powerpoint/2010/main" val="1247048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Clearly, the video represents the act of voluntourism. But what is that and why is it indicative of colonial discourse? It is defined as ____________ it seeks to train local communities, provide a free workforce, provide aide on a variety of projects, and promote cultural exchange. Naturally, this language is coming from a western perspective and herein lies the video’s colonial discourse.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6</a:t>
            </a:fld>
            <a:endParaRPr lang="en-CA"/>
          </a:p>
        </p:txBody>
      </p:sp>
    </p:spTree>
    <p:extLst>
      <p:ext uri="{BB962C8B-B14F-4D97-AF65-F5344CB8AC3E}">
        <p14:creationId xmlns:p14="http://schemas.microsoft.com/office/powerpoint/2010/main" val="4115165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Kielburger’s perspective and presence in the video lead to his language aligning with that of a colonizer thus furthering the colonial discourse present in this episode. For example, he states__________ and _________. I have included some of Steve Biko’s words on the ongoing event of colonialism to illustrate the tension between Kielburger’s voluntourism and his ideas on Black consciousness. The tension manifested by this juxtaposition is yet another indicator that there is a colonial discourse at hand.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7</a:t>
            </a:fld>
            <a:endParaRPr lang="en-CA"/>
          </a:p>
        </p:txBody>
      </p:sp>
    </p:spTree>
    <p:extLst>
      <p:ext uri="{BB962C8B-B14F-4D97-AF65-F5344CB8AC3E}">
        <p14:creationId xmlns:p14="http://schemas.microsoft.com/office/powerpoint/2010/main" val="3482448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because of Kielburger’s final remarks in the episode, the video cements itself as an example of colonial discourse. Kielburger’s last words to stay out unless you want to build a school carry with them very heavy colonial undertones. Anytime that education is taking place, it is important to investigate the pretenses for education. In the video, Craig’s crib is in Kenya and is a product of harnessing volunteers to build the compound. Throughout the video he suggests that he is there for philanthropic pursuits. But what kind of education will be taking place once a school is built? Are the Maasai people learning about themselves or are they expected to engage with a western curriculum? These are important questions to ask in response to the video. The depiction of education here elicits colonial discourse for it discusses education by a predominantly western organization in Kenya. The colonial undertones of this are brought to light especially when we look at Lee </a:t>
            </a:r>
            <a:r>
              <a:rPr lang="en-US" dirty="0" err="1"/>
              <a:t>Maracle’s</a:t>
            </a:r>
            <a:r>
              <a:rPr lang="en-US" dirty="0"/>
              <a:t> words from “Heartless Teachers”.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8</a:t>
            </a:fld>
            <a:endParaRPr lang="en-CA"/>
          </a:p>
        </p:txBody>
      </p:sp>
    </p:spTree>
    <p:extLst>
      <p:ext uri="{BB962C8B-B14F-4D97-AF65-F5344CB8AC3E}">
        <p14:creationId xmlns:p14="http://schemas.microsoft.com/office/powerpoint/2010/main" val="2210073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 borderline advertisement that this episode is presents an example of colonial discourse because of its depictions of voluntourism, white savior colonizer language, and references to the necessity of western education . This primarily stems from the exploits of Kielburger’s WE Charity and Me to We brand. The contrast of western and Kenyan Maasai cultures serves to paint the Maasai way of life as different from the western way, and Kielburger’s remarks on these differences are certainly forms of colonial discourse for he is representing a culture that is not his own. His voice is the only voice in the video, though this is traditional of MTV Cribs to have the proprietor of the “crib” to narrate the entire episode. When we look at the words of Biko and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Maracle</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the colonial discourse of the video becomes less opaque as there is friction between Biko and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Maracle’s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remarks on colonialism and Kielburger’s praise for his voluntourism endeavor. Further, when we account for the We Charity’s involvement in multiple scandals, this goes to show that Kielburger’s organization is not a moral authority and is realistically just like any other cooperation or large organization. Its existence as a western organization that seeks to better other societies carries with it colonial implications as it seeks to educate them. As previously mentioned, the colonial discourse present in the video is cemented with this call to educate the Maasai, there is no purpose in going there unless you want to build a school. What kind of school however, we do not know. </a:t>
            </a:r>
            <a:endParaRPr lang="en-CA" dirty="0"/>
          </a:p>
        </p:txBody>
      </p:sp>
      <p:sp>
        <p:nvSpPr>
          <p:cNvPr id="4" name="Slide Number Placeholder 3"/>
          <p:cNvSpPr>
            <a:spLocks noGrp="1"/>
          </p:cNvSpPr>
          <p:nvPr>
            <p:ph type="sldNum" sz="quarter" idx="5"/>
          </p:nvPr>
        </p:nvSpPr>
        <p:spPr/>
        <p:txBody>
          <a:bodyPr/>
          <a:lstStyle/>
          <a:p>
            <a:fld id="{F58638A1-CCEE-419B-B0A3-FB9FB04A4545}" type="slidenum">
              <a:rPr lang="en-CA" smtClean="0"/>
              <a:t>9</a:t>
            </a:fld>
            <a:endParaRPr lang="en-CA"/>
          </a:p>
        </p:txBody>
      </p:sp>
    </p:spTree>
    <p:extLst>
      <p:ext uri="{BB962C8B-B14F-4D97-AF65-F5344CB8AC3E}">
        <p14:creationId xmlns:p14="http://schemas.microsoft.com/office/powerpoint/2010/main" val="2093843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13E09-B44B-4B35-9A9C-59FA1B9E9D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EC96DB5-08F0-4902-9C26-BBEEAEAB53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268411D-2C9A-4993-AA2C-D3D69DBEBB5B}"/>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775DD681-5EC0-48AC-A030-AFF14166E49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D055875-E4E9-47C1-BB0D-91FBE58C1597}"/>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2325192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00094-4F29-44F0-A71E-027A9307AEDA}"/>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C86DBBC-8197-4BFB-97AE-4700715505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7F6BA44-7C10-48CC-984D-F6E548CAD82B}"/>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54D2B375-D67E-49E0-853D-D9DA02A4F4E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88868F0-2358-4238-B92F-8D941BDA490B}"/>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2074232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B4216F-B74C-4F1C-A488-91E02DC6923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EDA7AE9-258D-4ED3-9A70-6E03AB8CE0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02C279E-942B-4734-A86F-EF08DCB3C76E}"/>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90778ACB-A479-4F8E-ADA0-56CC8A146AA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7A3F86F-89DB-4C7C-8315-C63B52311C85}"/>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2455920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37383-340B-4513-8B43-99BCF03F74E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7CFDAE7-A164-42BF-B850-D898342A36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8871E19-8AD5-4C2A-A04B-9F6F85036F93}"/>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139F8067-EE56-42D0-BA2C-4CFD489D0C1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F249D85-DCAD-404E-9E6E-E16A61179D15}"/>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3651798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5903B-DDED-4B74-B491-8930B1B967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BA632396-12DB-4340-9262-CA15060171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757928-FFA5-4404-806F-2CD9B64DCFAC}"/>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820C215F-C039-4E0F-87AC-FCB841CB55A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BF93F5E-7F3E-4524-BCAC-E43A42CE6142}"/>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4294426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2A913-24D1-4EC3-8C53-FCEEA2C3794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A52EAE5-3B19-416C-BCF1-FBB82FF21D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7095437-F4D4-4EE3-930E-A44FDCAD4E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E72CAAB-066F-4AEF-9BC6-292FF119A371}"/>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6" name="Footer Placeholder 5">
            <a:extLst>
              <a:ext uri="{FF2B5EF4-FFF2-40B4-BE49-F238E27FC236}">
                <a16:creationId xmlns:a16="http://schemas.microsoft.com/office/drawing/2014/main" id="{7E9C08E0-7D71-49C4-BC2A-726C73502AC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21DF299-EDEC-435B-BE88-441CE91908EF}"/>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157782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75A2B-6911-4051-A840-D4EAE2B2264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31B2323-E540-452F-9B7E-9AAA8AC2D5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01A457-51E8-4017-A0FF-9741A30EBB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3A58CE4D-08D6-44A3-AFC5-18EDCAD65E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8A289B-FF38-45F2-9EB9-B0834038388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325E2FB5-F19B-4648-A2CE-A1BB6AF31C95}"/>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8" name="Footer Placeholder 7">
            <a:extLst>
              <a:ext uri="{FF2B5EF4-FFF2-40B4-BE49-F238E27FC236}">
                <a16:creationId xmlns:a16="http://schemas.microsoft.com/office/drawing/2014/main" id="{F9283292-2272-4EB8-A585-C33E49780C3E}"/>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72918C95-883E-48DA-936F-6CD94F2CDD9A}"/>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3027815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E0AD2-98A4-4D65-A236-0A58C8A75DBC}"/>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67875DD2-9718-4364-B671-50BE0C3EF023}"/>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4" name="Footer Placeholder 3">
            <a:extLst>
              <a:ext uri="{FF2B5EF4-FFF2-40B4-BE49-F238E27FC236}">
                <a16:creationId xmlns:a16="http://schemas.microsoft.com/office/drawing/2014/main" id="{AC8D904D-E5D0-442C-9D0A-7450F320CECC}"/>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1CF92410-E0FB-4E67-A9F5-279763AB6F2D}"/>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2484152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446393-9172-44E8-AED8-372F0FF4A103}"/>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3" name="Footer Placeholder 2">
            <a:extLst>
              <a:ext uri="{FF2B5EF4-FFF2-40B4-BE49-F238E27FC236}">
                <a16:creationId xmlns:a16="http://schemas.microsoft.com/office/drawing/2014/main" id="{F9467F35-6C4B-44C0-9885-C3834A491746}"/>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4104047E-2A62-4C4C-8DCD-B3D29DBFF6F2}"/>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2879836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39F28-0927-4947-ABB5-56B1D8F4D1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2670B9B-0DD3-461B-B4F6-5BC05B3F2D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E5D4E1D9-2349-4C5B-B6F3-3D4C8779CC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D00A8C-2537-4F15-B670-6E278CB2FA0B}"/>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6" name="Footer Placeholder 5">
            <a:extLst>
              <a:ext uri="{FF2B5EF4-FFF2-40B4-BE49-F238E27FC236}">
                <a16:creationId xmlns:a16="http://schemas.microsoft.com/office/drawing/2014/main" id="{EB3D418C-0E61-48DD-A8B2-FD4A12D12FB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FFC60DB-3F14-4BBE-A700-56841EA08A9D}"/>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1352265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B88C5-151F-4F6C-BFAD-3246E54A16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22E488A-DB1F-4350-9B79-60F5FA7BB3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517BC3B9-D3AB-45E6-835D-09BF644357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86F083-B680-4DCA-80A5-A8892CB68AC1}"/>
              </a:ext>
            </a:extLst>
          </p:cNvPr>
          <p:cNvSpPr>
            <a:spLocks noGrp="1"/>
          </p:cNvSpPr>
          <p:nvPr>
            <p:ph type="dt" sz="half" idx="10"/>
          </p:nvPr>
        </p:nvSpPr>
        <p:spPr/>
        <p:txBody>
          <a:bodyPr/>
          <a:lstStyle/>
          <a:p>
            <a:fld id="{1E27C81C-B2D0-40E6-B141-5B2885C123A4}" type="datetimeFigureOut">
              <a:rPr lang="en-CA" smtClean="0"/>
              <a:t>2021-11-08</a:t>
            </a:fld>
            <a:endParaRPr lang="en-CA"/>
          </a:p>
        </p:txBody>
      </p:sp>
      <p:sp>
        <p:nvSpPr>
          <p:cNvPr id="6" name="Footer Placeholder 5">
            <a:extLst>
              <a:ext uri="{FF2B5EF4-FFF2-40B4-BE49-F238E27FC236}">
                <a16:creationId xmlns:a16="http://schemas.microsoft.com/office/drawing/2014/main" id="{ABA8A8F0-F8E0-4A2A-AB16-B4DBA4A5EA3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2553AA4-824B-4D6D-A99E-6D2D0928A493}"/>
              </a:ext>
            </a:extLst>
          </p:cNvPr>
          <p:cNvSpPr>
            <a:spLocks noGrp="1"/>
          </p:cNvSpPr>
          <p:nvPr>
            <p:ph type="sldNum" sz="quarter" idx="12"/>
          </p:nvPr>
        </p:nvSpPr>
        <p:spPr/>
        <p:txBody>
          <a:bodyPr/>
          <a:lstStyle/>
          <a:p>
            <a:fld id="{815FC0EC-6764-4AE0-B1EE-3F65A116BE2D}" type="slidenum">
              <a:rPr lang="en-CA" smtClean="0"/>
              <a:t>‹#›</a:t>
            </a:fld>
            <a:endParaRPr lang="en-CA"/>
          </a:p>
        </p:txBody>
      </p:sp>
    </p:spTree>
    <p:extLst>
      <p:ext uri="{BB962C8B-B14F-4D97-AF65-F5344CB8AC3E}">
        <p14:creationId xmlns:p14="http://schemas.microsoft.com/office/powerpoint/2010/main" val="4052678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FD4888-3B75-42FB-81AB-2B06CF25A8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98FEC84-EDFB-498C-AB05-6D1EDF2586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F87286B-4ABC-4C75-85F4-A4834CACAD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27C81C-B2D0-40E6-B141-5B2885C123A4}" type="datetimeFigureOut">
              <a:rPr lang="en-CA" smtClean="0"/>
              <a:t>2021-11-08</a:t>
            </a:fld>
            <a:endParaRPr lang="en-CA"/>
          </a:p>
        </p:txBody>
      </p:sp>
      <p:sp>
        <p:nvSpPr>
          <p:cNvPr id="5" name="Footer Placeholder 4">
            <a:extLst>
              <a:ext uri="{FF2B5EF4-FFF2-40B4-BE49-F238E27FC236}">
                <a16:creationId xmlns:a16="http://schemas.microsoft.com/office/drawing/2014/main" id="{AB69AD66-C01F-4927-A1E2-64E142DE3E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9BE910E7-90FE-455F-92B3-66604BC66F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5FC0EC-6764-4AE0-B1EE-3F65A116BE2D}" type="slidenum">
              <a:rPr lang="en-CA" smtClean="0"/>
              <a:t>‹#›</a:t>
            </a:fld>
            <a:endParaRPr lang="en-CA"/>
          </a:p>
        </p:txBody>
      </p:sp>
    </p:spTree>
    <p:extLst>
      <p:ext uri="{BB962C8B-B14F-4D97-AF65-F5344CB8AC3E}">
        <p14:creationId xmlns:p14="http://schemas.microsoft.com/office/powerpoint/2010/main" val="36702320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hyperlink" Target="https://www.globalteer.org/voluntourism/" TargetMode="External"/><Relationship Id="rId3" Type="http://schemas.openxmlformats.org/officeDocument/2006/relationships/slideLayout" Target="../slideLayouts/slideLayout2.xml"/><Relationship Id="rId7" Type="http://schemas.openxmlformats.org/officeDocument/2006/relationships/hyperlink" Target="https://www.imdb.com/title/tt0276656/" TargetMode="Externa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nationalpost.com/news/caring-is-cool-craig-and-marc-kielburger-have-always-had-a-knack-for-saying-the-nicest-things" TargetMode="External"/><Relationship Id="rId5" Type="http://schemas.openxmlformats.org/officeDocument/2006/relationships/hyperlink" Target="https://www.canadaland.com/inside-the-cult-of-kielburger/" TargetMode="External"/><Relationship Id="rId4" Type="http://schemas.openxmlformats.org/officeDocument/2006/relationships/hyperlink" Target="https://en.wikipedia.org/wiki/Craig_Kielburger" TargetMode="External"/><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50C15-78B7-446A-8153-625E41BD86B1}"/>
              </a:ext>
            </a:extLst>
          </p:cNvPr>
          <p:cNvSpPr>
            <a:spLocks noGrp="1"/>
          </p:cNvSpPr>
          <p:nvPr>
            <p:ph type="ctrTitle"/>
          </p:nvPr>
        </p:nvSpPr>
        <p:spPr/>
        <p:txBody>
          <a:bodyPr/>
          <a:lstStyle/>
          <a:p>
            <a:r>
              <a:rPr lang="en-US" dirty="0"/>
              <a:t>Colonial Cribs</a:t>
            </a:r>
            <a:endParaRPr lang="en-CA" dirty="0"/>
          </a:p>
        </p:txBody>
      </p:sp>
      <p:sp>
        <p:nvSpPr>
          <p:cNvPr id="3" name="Subtitle 2">
            <a:extLst>
              <a:ext uri="{FF2B5EF4-FFF2-40B4-BE49-F238E27FC236}">
                <a16:creationId xmlns:a16="http://schemas.microsoft.com/office/drawing/2014/main" id="{76816C63-4D52-4F27-A067-2C625100BF61}"/>
              </a:ext>
            </a:extLst>
          </p:cNvPr>
          <p:cNvSpPr>
            <a:spLocks noGrp="1"/>
          </p:cNvSpPr>
          <p:nvPr>
            <p:ph type="subTitle" idx="1"/>
          </p:nvPr>
        </p:nvSpPr>
        <p:spPr/>
        <p:txBody>
          <a:bodyPr/>
          <a:lstStyle/>
          <a:p>
            <a:r>
              <a:rPr lang="en-US" dirty="0"/>
              <a:t>MTV Cribs’ Craig Kielburger Episode: An Example of Colonial Discourse</a:t>
            </a:r>
            <a:endParaRPr lang="en-CA" dirty="0"/>
          </a:p>
        </p:txBody>
      </p:sp>
      <p:pic>
        <p:nvPicPr>
          <p:cNvPr id="8" name="Audio 7">
            <a:hlinkClick r:id="" action="ppaction://media"/>
            <a:extLst>
              <a:ext uri="{FF2B5EF4-FFF2-40B4-BE49-F238E27FC236}">
                <a16:creationId xmlns:a16="http://schemas.microsoft.com/office/drawing/2014/main" id="{7DF06835-F5B5-4547-947F-CB5F9903BD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43538359"/>
      </p:ext>
    </p:extLst>
  </p:cSld>
  <p:clrMapOvr>
    <a:masterClrMapping/>
  </p:clrMapOvr>
  <mc:AlternateContent xmlns:mc="http://schemas.openxmlformats.org/markup-compatibility/2006">
    <mc:Choice xmlns:p14="http://schemas.microsoft.com/office/powerpoint/2010/main" Requires="p14">
      <p:transition spd="slow" p14:dur="2000" advTm="27891"/>
    </mc:Choice>
    <mc:Fallback>
      <p:transition spd="slow" advTm="27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36B9A-AC00-4E48-A1AC-4709EB186D61}"/>
              </a:ext>
            </a:extLst>
          </p:cNvPr>
          <p:cNvSpPr>
            <a:spLocks noGrp="1"/>
          </p:cNvSpPr>
          <p:nvPr>
            <p:ph type="title"/>
          </p:nvPr>
        </p:nvSpPr>
        <p:spPr/>
        <p:txBody>
          <a:bodyPr/>
          <a:lstStyle/>
          <a:p>
            <a:r>
              <a:rPr lang="en-US" dirty="0"/>
              <a:t>Sources</a:t>
            </a:r>
            <a:endParaRPr lang="en-CA" dirty="0"/>
          </a:p>
        </p:txBody>
      </p:sp>
      <p:sp>
        <p:nvSpPr>
          <p:cNvPr id="3" name="Content Placeholder 2">
            <a:extLst>
              <a:ext uri="{FF2B5EF4-FFF2-40B4-BE49-F238E27FC236}">
                <a16:creationId xmlns:a16="http://schemas.microsoft.com/office/drawing/2014/main" id="{D4783F5D-BB4E-4F4E-AE8D-FC5FEE9B3765}"/>
              </a:ext>
            </a:extLst>
          </p:cNvPr>
          <p:cNvSpPr>
            <a:spLocks noGrp="1"/>
          </p:cNvSpPr>
          <p:nvPr>
            <p:ph idx="1"/>
          </p:nvPr>
        </p:nvSpPr>
        <p:spPr/>
        <p:txBody>
          <a:bodyPr>
            <a:normAutofit fontScale="92500" lnSpcReduction="20000"/>
          </a:bodyPr>
          <a:lstStyle/>
          <a:p>
            <a:pPr marL="514350" indent="-514350">
              <a:buFont typeface="+mj-lt"/>
              <a:buAutoNum type="arabicPeriod"/>
            </a:pPr>
            <a:r>
              <a:rPr lang="en-CA" dirty="0">
                <a:hlinkClick r:id="rId4"/>
              </a:rPr>
              <a:t>https://en.wikipedia.org/wiki/Craig_Kielburger</a:t>
            </a:r>
            <a:endParaRPr lang="en-CA" dirty="0"/>
          </a:p>
          <a:p>
            <a:pPr marL="514350" indent="-514350">
              <a:buFont typeface="+mj-lt"/>
              <a:buAutoNum type="arabicPeriod"/>
            </a:pPr>
            <a:r>
              <a:rPr lang="en-CA" dirty="0">
                <a:hlinkClick r:id="rId5"/>
              </a:rPr>
              <a:t>https://www.canadaland.com/inside-the-cult-of-kielburger/</a:t>
            </a:r>
            <a:endParaRPr lang="en-CA" dirty="0"/>
          </a:p>
          <a:p>
            <a:pPr marL="514350" indent="-514350">
              <a:buFont typeface="+mj-lt"/>
              <a:buAutoNum type="arabicPeriod"/>
            </a:pPr>
            <a:r>
              <a:rPr lang="en-CA" dirty="0">
                <a:hlinkClick r:id="rId6"/>
              </a:rPr>
              <a:t>https://nationalpost.com/news/caring-is-cool-craig-and-marc-kielburger-have-always-had-a-knack-for-saying-the-nicest-things</a:t>
            </a:r>
            <a:endParaRPr lang="en-CA" dirty="0"/>
          </a:p>
          <a:p>
            <a:pPr marL="514350" indent="-514350">
              <a:buFont typeface="+mj-lt"/>
              <a:buAutoNum type="arabicPeriod"/>
            </a:pPr>
            <a:r>
              <a:rPr lang="en-CA" dirty="0">
                <a:hlinkClick r:id="rId7"/>
              </a:rPr>
              <a:t>https://www.imdb.com/title/tt0276656/</a:t>
            </a:r>
            <a:endParaRPr lang="en-CA" dirty="0"/>
          </a:p>
          <a:p>
            <a:pPr marL="514350" indent="-514350">
              <a:buFont typeface="+mj-lt"/>
              <a:buAutoNum type="arabicPeriod"/>
            </a:pPr>
            <a:r>
              <a:rPr lang="en-CA" dirty="0">
                <a:hlinkClick r:id="rId8"/>
              </a:rPr>
              <a:t>https://www.globalteer.org/voluntourism/</a:t>
            </a:r>
            <a:endParaRPr lang="en-CA" dirty="0"/>
          </a:p>
          <a:p>
            <a:pPr marL="514350" indent="-514350">
              <a:buFont typeface="+mj-lt"/>
              <a:buAutoNum type="arabicPeriod"/>
            </a:pPr>
            <a:r>
              <a:rPr lang="en-CA" dirty="0"/>
              <a:t>Biko, Steve, “Chapter 14: Black Consciousness and the Quest for a True Humanity”. In </a:t>
            </a:r>
            <a:r>
              <a:rPr lang="en-CA" i="1" dirty="0"/>
              <a:t>I write What I Like: A Selection of His Writings</a:t>
            </a:r>
            <a:r>
              <a:rPr lang="en-CA" dirty="0"/>
              <a:t>. </a:t>
            </a:r>
            <a:r>
              <a:rPr lang="en-CA" dirty="0" err="1"/>
              <a:t>Ravan</a:t>
            </a:r>
            <a:r>
              <a:rPr lang="en-CA" dirty="0"/>
              <a:t> Press, 1996, pp. 87-98. </a:t>
            </a:r>
          </a:p>
          <a:p>
            <a:pPr marL="514350" indent="-514350">
              <a:buFont typeface="+mj-lt"/>
              <a:buAutoNum type="arabicPeriod"/>
            </a:pPr>
            <a:r>
              <a:rPr lang="en-CA" dirty="0" err="1"/>
              <a:t>Maracle</a:t>
            </a:r>
            <a:r>
              <a:rPr lang="en-CA" dirty="0"/>
              <a:t>, Lee, “Chapter 9: Heartless Teachers”. In </a:t>
            </a:r>
            <a:r>
              <a:rPr lang="en-CA" i="1" dirty="0"/>
              <a:t>I am woman: a native perspective on sociology and feminism</a:t>
            </a:r>
            <a:r>
              <a:rPr lang="en-CA" dirty="0"/>
              <a:t>. Press Gang Publishers 1996. pp. 79-82.</a:t>
            </a:r>
          </a:p>
          <a:p>
            <a:pPr marL="514350" indent="-514350">
              <a:buFont typeface="+mj-lt"/>
              <a:buAutoNum type="arabicPeriod"/>
            </a:pPr>
            <a:endParaRPr lang="en-CA" dirty="0"/>
          </a:p>
          <a:p>
            <a:pPr marL="514350" indent="-514350">
              <a:buFont typeface="+mj-lt"/>
              <a:buAutoNum type="arabicPeriod"/>
            </a:pPr>
            <a:endParaRPr lang="en-CA" dirty="0"/>
          </a:p>
          <a:p>
            <a:pPr marL="514350" indent="-514350">
              <a:buFont typeface="+mj-lt"/>
              <a:buAutoNum type="arabicPeriod"/>
            </a:pPr>
            <a:endParaRPr lang="en-CA" dirty="0"/>
          </a:p>
          <a:p>
            <a:pPr marL="514350" indent="-514350">
              <a:buFont typeface="+mj-lt"/>
              <a:buAutoNum type="arabicPeriod"/>
            </a:pPr>
            <a:endParaRPr lang="en-CA" dirty="0"/>
          </a:p>
          <a:p>
            <a:pPr marL="514350" indent="-514350">
              <a:buFont typeface="+mj-lt"/>
              <a:buAutoNum type="arabicPeriod"/>
            </a:pPr>
            <a:endParaRPr lang="en-CA" dirty="0"/>
          </a:p>
          <a:p>
            <a:pPr marL="514350" indent="-514350">
              <a:buFont typeface="+mj-lt"/>
              <a:buAutoNum type="arabicPeriod"/>
            </a:pPr>
            <a:endParaRPr lang="en-CA" dirty="0"/>
          </a:p>
          <a:p>
            <a:pPr marL="514350" indent="-514350">
              <a:buFont typeface="+mj-lt"/>
              <a:buAutoNum type="arabicPeriod"/>
            </a:pPr>
            <a:endParaRPr lang="en-CA" dirty="0"/>
          </a:p>
        </p:txBody>
      </p:sp>
      <p:pic>
        <p:nvPicPr>
          <p:cNvPr id="4" name="Audio 3">
            <a:hlinkClick r:id="" action="ppaction://media"/>
            <a:extLst>
              <a:ext uri="{FF2B5EF4-FFF2-40B4-BE49-F238E27FC236}">
                <a16:creationId xmlns:a16="http://schemas.microsoft.com/office/drawing/2014/main" id="{DE141EAE-53D5-4FDE-A505-25AF98FD023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16179895"/>
      </p:ext>
    </p:extLst>
  </p:cSld>
  <p:clrMapOvr>
    <a:masterClrMapping/>
  </p:clrMapOvr>
  <mc:AlternateContent xmlns:mc="http://schemas.openxmlformats.org/markup-compatibility/2006">
    <mc:Choice xmlns:p14="http://schemas.microsoft.com/office/powerpoint/2010/main" Requires="p14">
      <p:transition spd="slow" p14:dur="2000" advTm="4692"/>
    </mc:Choice>
    <mc:Fallback>
      <p:transition spd="slow" advTm="4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1BA1-5AFB-43A2-BD31-39ED6AEA16C3}"/>
              </a:ext>
            </a:extLst>
          </p:cNvPr>
          <p:cNvSpPr>
            <a:spLocks noGrp="1"/>
          </p:cNvSpPr>
          <p:nvPr>
            <p:ph type="title"/>
          </p:nvPr>
        </p:nvSpPr>
        <p:spPr/>
        <p:txBody>
          <a:bodyPr/>
          <a:lstStyle/>
          <a:p>
            <a:r>
              <a:rPr lang="en-US" dirty="0"/>
              <a:t>Craig Kielburger</a:t>
            </a:r>
            <a:endParaRPr lang="en-CA" dirty="0"/>
          </a:p>
        </p:txBody>
      </p:sp>
      <p:sp>
        <p:nvSpPr>
          <p:cNvPr id="3" name="Content Placeholder 2">
            <a:extLst>
              <a:ext uri="{FF2B5EF4-FFF2-40B4-BE49-F238E27FC236}">
                <a16:creationId xmlns:a16="http://schemas.microsoft.com/office/drawing/2014/main" id="{EA0102CB-0FB9-4653-A986-3BF5FA0D38C0}"/>
              </a:ext>
            </a:extLst>
          </p:cNvPr>
          <p:cNvSpPr>
            <a:spLocks noGrp="1"/>
          </p:cNvSpPr>
          <p:nvPr>
            <p:ph idx="1"/>
          </p:nvPr>
        </p:nvSpPr>
        <p:spPr/>
        <p:txBody>
          <a:bodyPr/>
          <a:lstStyle/>
          <a:p>
            <a:r>
              <a:rPr lang="en-US" dirty="0"/>
              <a:t>Canadian Human Rights Activist (1)</a:t>
            </a:r>
          </a:p>
          <a:p>
            <a:r>
              <a:rPr lang="en-CA" dirty="0"/>
              <a:t>Started We Charity (Free the Children) in 1995 when he was 12 (1)</a:t>
            </a:r>
          </a:p>
          <a:p>
            <a:r>
              <a:rPr lang="en-CA" dirty="0"/>
              <a:t>Started Me to We social enterprise in 2008 which specializes in “socially conscious products”, leadership training and travel experiences (1)</a:t>
            </a:r>
          </a:p>
          <a:p>
            <a:r>
              <a:rPr lang="en-CA" dirty="0"/>
              <a:t>Half of the profits from Me to We go to We Charity (1)</a:t>
            </a:r>
          </a:p>
          <a:p>
            <a:r>
              <a:rPr lang="en-CA" dirty="0"/>
              <a:t>WE Charity scandal (1)</a:t>
            </a:r>
          </a:p>
          <a:p>
            <a:r>
              <a:rPr lang="en-CA" dirty="0"/>
              <a:t>WE’s work atmosphere as “cultish” (2,3)</a:t>
            </a:r>
          </a:p>
          <a:p>
            <a:endParaRPr lang="en-CA" dirty="0"/>
          </a:p>
          <a:p>
            <a:pPr marL="0" indent="0">
              <a:buNone/>
            </a:pPr>
            <a:endParaRPr lang="en-CA" dirty="0"/>
          </a:p>
        </p:txBody>
      </p:sp>
      <p:pic>
        <p:nvPicPr>
          <p:cNvPr id="6" name="Audio 5">
            <a:hlinkClick r:id="" action="ppaction://media"/>
            <a:extLst>
              <a:ext uri="{FF2B5EF4-FFF2-40B4-BE49-F238E27FC236}">
                <a16:creationId xmlns:a16="http://schemas.microsoft.com/office/drawing/2014/main" id="{C13CE7B4-8214-44E8-B151-22199CCA84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17609670"/>
      </p:ext>
    </p:extLst>
  </p:cSld>
  <p:clrMapOvr>
    <a:masterClrMapping/>
  </p:clrMapOvr>
  <mc:AlternateContent xmlns:mc="http://schemas.openxmlformats.org/markup-compatibility/2006">
    <mc:Choice xmlns:p14="http://schemas.microsoft.com/office/powerpoint/2010/main" Requires="p14">
      <p:transition spd="slow" p14:dur="2000" advTm="62621"/>
    </mc:Choice>
    <mc:Fallback>
      <p:transition spd="slow" advTm="62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6D0E4D8-1680-432F-8807-3670FFDC7691}"/>
              </a:ext>
            </a:extLst>
          </p:cNvPr>
          <p:cNvPicPr>
            <a:picLocks noGrp="1" noChangeAspect="1"/>
          </p:cNvPicPr>
          <p:nvPr>
            <p:ph idx="1"/>
          </p:nvPr>
        </p:nvPicPr>
        <p:blipFill>
          <a:blip r:embed="rId5"/>
          <a:stretch>
            <a:fillRect/>
          </a:stretch>
        </p:blipFill>
        <p:spPr>
          <a:xfrm>
            <a:off x="386292" y="1287859"/>
            <a:ext cx="11419416" cy="4282281"/>
          </a:xfrm>
        </p:spPr>
      </p:pic>
      <p:pic>
        <p:nvPicPr>
          <p:cNvPr id="7" name="Audio 6">
            <a:hlinkClick r:id="" action="ppaction://media"/>
            <a:extLst>
              <a:ext uri="{FF2B5EF4-FFF2-40B4-BE49-F238E27FC236}">
                <a16:creationId xmlns:a16="http://schemas.microsoft.com/office/drawing/2014/main" id="{977170B2-8010-4833-B5E6-68AD9AD08B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1710784"/>
      </p:ext>
    </p:extLst>
  </p:cSld>
  <p:clrMapOvr>
    <a:masterClrMapping/>
  </p:clrMapOvr>
  <mc:AlternateContent xmlns:mc="http://schemas.openxmlformats.org/markup-compatibility/2006">
    <mc:Choice xmlns:p14="http://schemas.microsoft.com/office/powerpoint/2010/main" Requires="p14">
      <p:transition spd="slow" p14:dur="2000" advTm="34950"/>
    </mc:Choice>
    <mc:Fallback>
      <p:transition spd="slow" advTm="34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D54F-C7A0-4A96-A30C-4AB885CCD8A1}"/>
              </a:ext>
            </a:extLst>
          </p:cNvPr>
          <p:cNvSpPr>
            <a:spLocks noGrp="1"/>
          </p:cNvSpPr>
          <p:nvPr>
            <p:ph type="title"/>
          </p:nvPr>
        </p:nvSpPr>
        <p:spPr/>
        <p:txBody>
          <a:bodyPr/>
          <a:lstStyle/>
          <a:p>
            <a:r>
              <a:rPr lang="en-US" dirty="0"/>
              <a:t>MTV Cribs</a:t>
            </a:r>
            <a:endParaRPr lang="en-CA" dirty="0"/>
          </a:p>
        </p:txBody>
      </p:sp>
      <p:sp>
        <p:nvSpPr>
          <p:cNvPr id="3" name="Content Placeholder 2">
            <a:extLst>
              <a:ext uri="{FF2B5EF4-FFF2-40B4-BE49-F238E27FC236}">
                <a16:creationId xmlns:a16="http://schemas.microsoft.com/office/drawing/2014/main" id="{6F6BE12F-32E1-4177-A8A0-8F692DA7A95A}"/>
              </a:ext>
            </a:extLst>
          </p:cNvPr>
          <p:cNvSpPr>
            <a:spLocks noGrp="1"/>
          </p:cNvSpPr>
          <p:nvPr>
            <p:ph idx="1"/>
          </p:nvPr>
        </p:nvSpPr>
        <p:spPr/>
        <p:txBody>
          <a:bodyPr/>
          <a:lstStyle/>
          <a:p>
            <a:r>
              <a:rPr lang="en-US" dirty="0"/>
              <a:t>“Takes you on exclusive tours through the domestic sanctuaries that some of today's most favorite stars call home” (4)</a:t>
            </a:r>
          </a:p>
          <a:p>
            <a:r>
              <a:rPr lang="en-US" dirty="0"/>
              <a:t>Cribs UK episode</a:t>
            </a:r>
          </a:p>
          <a:p>
            <a:endParaRPr lang="en-CA" dirty="0"/>
          </a:p>
        </p:txBody>
      </p:sp>
      <p:pic>
        <p:nvPicPr>
          <p:cNvPr id="4" name="Audio 3">
            <a:hlinkClick r:id="" action="ppaction://media"/>
            <a:extLst>
              <a:ext uri="{FF2B5EF4-FFF2-40B4-BE49-F238E27FC236}">
                <a16:creationId xmlns:a16="http://schemas.microsoft.com/office/drawing/2014/main" id="{93644F38-6EF5-4DF0-B415-89B8A8D159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7496996"/>
      </p:ext>
    </p:extLst>
  </p:cSld>
  <p:clrMapOvr>
    <a:masterClrMapping/>
  </p:clrMapOvr>
  <mc:AlternateContent xmlns:mc="http://schemas.openxmlformats.org/markup-compatibility/2006">
    <mc:Choice xmlns:p14="http://schemas.microsoft.com/office/powerpoint/2010/main" Requires="p14">
      <p:transition spd="slow" p14:dur="2000" advTm="24329"/>
    </mc:Choice>
    <mc:Fallback>
      <p:transition spd="slow" advTm="24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2F3D4-DB47-442D-8FE9-3FD596633E9F}"/>
              </a:ext>
            </a:extLst>
          </p:cNvPr>
          <p:cNvSpPr>
            <a:spLocks noGrp="1"/>
          </p:cNvSpPr>
          <p:nvPr>
            <p:ph type="title"/>
          </p:nvPr>
        </p:nvSpPr>
        <p:spPr/>
        <p:txBody>
          <a:bodyPr/>
          <a:lstStyle/>
          <a:p>
            <a:r>
              <a:rPr lang="en-US" dirty="0"/>
              <a:t>Video Summary</a:t>
            </a:r>
            <a:endParaRPr lang="en-CA" dirty="0"/>
          </a:p>
        </p:txBody>
      </p:sp>
      <p:pic>
        <p:nvPicPr>
          <p:cNvPr id="5" name="Content Placeholder 4">
            <a:extLst>
              <a:ext uri="{FF2B5EF4-FFF2-40B4-BE49-F238E27FC236}">
                <a16:creationId xmlns:a16="http://schemas.microsoft.com/office/drawing/2014/main" id="{AE3D0638-9B4D-4669-AA5B-5DB9743FE9BD}"/>
              </a:ext>
            </a:extLst>
          </p:cNvPr>
          <p:cNvPicPr>
            <a:picLocks noGrp="1" noChangeAspect="1"/>
          </p:cNvPicPr>
          <p:nvPr>
            <p:ph idx="1"/>
          </p:nvPr>
        </p:nvPicPr>
        <p:blipFill>
          <a:blip r:embed="rId5"/>
          <a:stretch>
            <a:fillRect/>
          </a:stretch>
        </p:blipFill>
        <p:spPr>
          <a:xfrm>
            <a:off x="2957512" y="2253456"/>
            <a:ext cx="6276975" cy="3495675"/>
          </a:xfrm>
        </p:spPr>
      </p:pic>
      <p:pic>
        <p:nvPicPr>
          <p:cNvPr id="6" name="Audio 5">
            <a:hlinkClick r:id="" action="ppaction://media"/>
            <a:extLst>
              <a:ext uri="{FF2B5EF4-FFF2-40B4-BE49-F238E27FC236}">
                <a16:creationId xmlns:a16="http://schemas.microsoft.com/office/drawing/2014/main" id="{35B8B686-405E-4936-99F1-89B2B79A05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04229509"/>
      </p:ext>
    </p:extLst>
  </p:cSld>
  <p:clrMapOvr>
    <a:masterClrMapping/>
  </p:clrMapOvr>
  <mc:AlternateContent xmlns:mc="http://schemas.openxmlformats.org/markup-compatibility/2006">
    <mc:Choice xmlns:p14="http://schemas.microsoft.com/office/powerpoint/2010/main" Requires="p14">
      <p:transition spd="slow" p14:dur="2000" advTm="102272"/>
    </mc:Choice>
    <mc:Fallback>
      <p:transition spd="slow" advTm="102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81114-36D2-45A3-BFFA-964BF585DE0B}"/>
              </a:ext>
            </a:extLst>
          </p:cNvPr>
          <p:cNvSpPr>
            <a:spLocks noGrp="1"/>
          </p:cNvSpPr>
          <p:nvPr>
            <p:ph type="title"/>
          </p:nvPr>
        </p:nvSpPr>
        <p:spPr/>
        <p:txBody>
          <a:bodyPr/>
          <a:lstStyle/>
          <a:p>
            <a:r>
              <a:rPr lang="en-US" dirty="0"/>
              <a:t>Voluntourism </a:t>
            </a:r>
            <a:endParaRPr lang="en-CA" dirty="0"/>
          </a:p>
        </p:txBody>
      </p:sp>
      <p:sp>
        <p:nvSpPr>
          <p:cNvPr id="3" name="Content Placeholder 2">
            <a:extLst>
              <a:ext uri="{FF2B5EF4-FFF2-40B4-BE49-F238E27FC236}">
                <a16:creationId xmlns:a16="http://schemas.microsoft.com/office/drawing/2014/main" id="{8D98AC6C-F6AF-4F98-B85A-E2676893098B}"/>
              </a:ext>
            </a:extLst>
          </p:cNvPr>
          <p:cNvSpPr>
            <a:spLocks noGrp="1"/>
          </p:cNvSpPr>
          <p:nvPr>
            <p:ph idx="1"/>
          </p:nvPr>
        </p:nvSpPr>
        <p:spPr/>
        <p:txBody>
          <a:bodyPr/>
          <a:lstStyle/>
          <a:p>
            <a:pPr marL="0" indent="0">
              <a:buNone/>
            </a:pPr>
            <a:r>
              <a:rPr lang="en-US" dirty="0"/>
              <a:t>“The merging of volunteering and tourism - the growing trend of people travelling to do some good in other communities” (5)</a:t>
            </a:r>
          </a:p>
          <a:p>
            <a:pPr marL="514350" indent="-514350">
              <a:buFont typeface="+mj-lt"/>
              <a:buAutoNum type="arabicPeriod"/>
            </a:pPr>
            <a:r>
              <a:rPr lang="en-US" dirty="0"/>
              <a:t>Training of local communities</a:t>
            </a:r>
          </a:p>
          <a:p>
            <a:pPr marL="514350" indent="-514350">
              <a:buFont typeface="+mj-lt"/>
              <a:buAutoNum type="arabicPeriod"/>
            </a:pPr>
            <a:r>
              <a:rPr lang="en-US" dirty="0"/>
              <a:t>Free workforce</a:t>
            </a:r>
          </a:p>
          <a:p>
            <a:pPr marL="514350" indent="-514350">
              <a:buFont typeface="+mj-lt"/>
              <a:buAutoNum type="arabicPeriod"/>
            </a:pPr>
            <a:r>
              <a:rPr lang="en-US" dirty="0"/>
              <a:t>Help needed on a variety of projects</a:t>
            </a:r>
          </a:p>
          <a:p>
            <a:pPr marL="514350" indent="-514350">
              <a:buFont typeface="+mj-lt"/>
              <a:buAutoNum type="arabicPeriod"/>
            </a:pPr>
            <a:r>
              <a:rPr lang="en-US" dirty="0"/>
              <a:t>Cultural exchange</a:t>
            </a:r>
          </a:p>
          <a:p>
            <a:pPr marL="514350" indent="-514350">
              <a:buFont typeface="+mj-lt"/>
              <a:buAutoNum type="arabicPeriod"/>
            </a:pPr>
            <a:endParaRPr lang="en-CA" dirty="0"/>
          </a:p>
        </p:txBody>
      </p:sp>
      <p:pic>
        <p:nvPicPr>
          <p:cNvPr id="4" name="Audio 3">
            <a:hlinkClick r:id="" action="ppaction://media"/>
            <a:extLst>
              <a:ext uri="{FF2B5EF4-FFF2-40B4-BE49-F238E27FC236}">
                <a16:creationId xmlns:a16="http://schemas.microsoft.com/office/drawing/2014/main" id="{812733EE-0AF5-4A4D-8BBC-1FD9F462CC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96496130"/>
      </p:ext>
    </p:extLst>
  </p:cSld>
  <p:clrMapOvr>
    <a:masterClrMapping/>
  </p:clrMapOvr>
  <mc:AlternateContent xmlns:mc="http://schemas.openxmlformats.org/markup-compatibility/2006">
    <mc:Choice xmlns:p14="http://schemas.microsoft.com/office/powerpoint/2010/main" Requires="p14">
      <p:transition spd="slow" p14:dur="2000" advTm="41916"/>
    </mc:Choice>
    <mc:Fallback>
      <p:transition spd="slow" advTm="41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3379D-5076-4BD8-B0E5-B8B9FCCB747F}"/>
              </a:ext>
            </a:extLst>
          </p:cNvPr>
          <p:cNvSpPr>
            <a:spLocks noGrp="1"/>
          </p:cNvSpPr>
          <p:nvPr>
            <p:ph type="title"/>
          </p:nvPr>
        </p:nvSpPr>
        <p:spPr/>
        <p:txBody>
          <a:bodyPr/>
          <a:lstStyle/>
          <a:p>
            <a:r>
              <a:rPr lang="en-US" dirty="0"/>
              <a:t>White Savior Colonizer Language</a:t>
            </a:r>
            <a:endParaRPr lang="en-CA" dirty="0"/>
          </a:p>
        </p:txBody>
      </p:sp>
      <p:sp>
        <p:nvSpPr>
          <p:cNvPr id="3" name="Content Placeholder 2">
            <a:extLst>
              <a:ext uri="{FF2B5EF4-FFF2-40B4-BE49-F238E27FC236}">
                <a16:creationId xmlns:a16="http://schemas.microsoft.com/office/drawing/2014/main" id="{D4EE01C5-03C4-4474-B314-B76BF1A901A9}"/>
              </a:ext>
            </a:extLst>
          </p:cNvPr>
          <p:cNvSpPr>
            <a:spLocks noGrp="1"/>
          </p:cNvSpPr>
          <p:nvPr>
            <p:ph idx="1"/>
          </p:nvPr>
        </p:nvSpPr>
        <p:spPr/>
        <p:txBody>
          <a:bodyPr>
            <a:normAutofit/>
          </a:bodyPr>
          <a:lstStyle/>
          <a:p>
            <a:pPr marL="342900" marR="0" lvl="0" indent="-342900">
              <a:spcBef>
                <a:spcPts val="0"/>
              </a:spcBef>
              <a:spcAft>
                <a:spcPts val="0"/>
              </a:spcAft>
              <a:buFont typeface="Symbol" panose="05050102010706020507" pitchFamily="18" charset="2"/>
              <a:buChar char=""/>
            </a:pPr>
            <a:r>
              <a:rPr lang="en-CA" dirty="0">
                <a:effectLst/>
                <a:latin typeface="Calibri" panose="020F0502020204030204" pitchFamily="34" charset="0"/>
                <a:ea typeface="Times New Roman" panose="02020603050405020304" pitchFamily="18" charset="0"/>
                <a:cs typeface="Times New Roman" panose="02020603050405020304" pitchFamily="18" charset="0"/>
              </a:rPr>
              <a:t>“It’s amazing what they managed to build in the absolute middle of nowhere in Africa” (3:25)</a:t>
            </a:r>
            <a:endParaRPr lang="en-CA"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CA" dirty="0">
                <a:effectLst/>
                <a:latin typeface="Calibri" panose="020F0502020204030204" pitchFamily="34" charset="0"/>
                <a:ea typeface="Times New Roman" panose="02020603050405020304" pitchFamily="18" charset="0"/>
                <a:cs typeface="Times New Roman" panose="02020603050405020304" pitchFamily="18" charset="0"/>
              </a:rPr>
              <a:t>“mosquito nets are more for decoration than function” (4:57)</a:t>
            </a:r>
            <a:endParaRPr lang="en-CA" dirty="0">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dirty="0"/>
              <a:t>“So immersed are they in prejudice that they do not believe that blacks can formulate their thoughts without white guidance and trusteeship” (Biko 89). </a:t>
            </a:r>
          </a:p>
          <a:p>
            <a:pPr marL="342900" marR="0" lvl="0" indent="-342900">
              <a:spcBef>
                <a:spcPts val="0"/>
              </a:spcBef>
              <a:spcAft>
                <a:spcPts val="0"/>
              </a:spcAft>
              <a:buFont typeface="Symbol" panose="05050102010706020507" pitchFamily="18" charset="2"/>
              <a:buChar char=""/>
            </a:pPr>
            <a:r>
              <a:rPr lang="en-US" dirty="0"/>
              <a:t>“We have to rewrite our history and produce in it the heroes that formed the core of our resistance to the white invaders” (Biko 95)</a:t>
            </a:r>
            <a:endParaRPr lang="en-CA" dirty="0"/>
          </a:p>
        </p:txBody>
      </p:sp>
      <p:pic>
        <p:nvPicPr>
          <p:cNvPr id="4" name="Audio 3">
            <a:hlinkClick r:id="" action="ppaction://media"/>
            <a:extLst>
              <a:ext uri="{FF2B5EF4-FFF2-40B4-BE49-F238E27FC236}">
                <a16:creationId xmlns:a16="http://schemas.microsoft.com/office/drawing/2014/main" id="{8ACEF9C4-2CA0-429C-BDED-FC5FB4FEAF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8549907"/>
      </p:ext>
    </p:extLst>
  </p:cSld>
  <p:clrMapOvr>
    <a:masterClrMapping/>
  </p:clrMapOvr>
  <mc:AlternateContent xmlns:mc="http://schemas.openxmlformats.org/markup-compatibility/2006">
    <mc:Choice xmlns:p14="http://schemas.microsoft.com/office/powerpoint/2010/main" Requires="p14">
      <p:transition spd="slow" p14:dur="2000" advTm="75277"/>
    </mc:Choice>
    <mc:Fallback>
      <p:transition spd="slow" advTm="75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09459-404E-4FBC-B4AD-41050DF15FB4}"/>
              </a:ext>
            </a:extLst>
          </p:cNvPr>
          <p:cNvSpPr>
            <a:spLocks noGrp="1"/>
          </p:cNvSpPr>
          <p:nvPr>
            <p:ph type="title"/>
          </p:nvPr>
        </p:nvSpPr>
        <p:spPr/>
        <p:txBody>
          <a:bodyPr/>
          <a:lstStyle/>
          <a:p>
            <a:r>
              <a:rPr lang="en-US" dirty="0"/>
              <a:t>Depicts and Praises Colonial Education</a:t>
            </a:r>
            <a:endParaRPr lang="en-CA" dirty="0"/>
          </a:p>
        </p:txBody>
      </p:sp>
      <p:sp>
        <p:nvSpPr>
          <p:cNvPr id="3" name="Content Placeholder 2">
            <a:extLst>
              <a:ext uri="{FF2B5EF4-FFF2-40B4-BE49-F238E27FC236}">
                <a16:creationId xmlns:a16="http://schemas.microsoft.com/office/drawing/2014/main" id="{3F04A4F7-66DB-4EB2-A044-9AB2EE141B0A}"/>
              </a:ext>
            </a:extLst>
          </p:cNvPr>
          <p:cNvSpPr>
            <a:spLocks noGrp="1"/>
          </p:cNvSpPr>
          <p:nvPr>
            <p:ph idx="1"/>
          </p:nvPr>
        </p:nvSpPr>
        <p:spPr/>
        <p:txBody>
          <a:bodyPr>
            <a:normAutofit/>
          </a:bodyPr>
          <a:lstStyle/>
          <a:p>
            <a:pPr marL="342900" marR="0" lvl="0" indent="-342900">
              <a:spcBef>
                <a:spcPts val="0"/>
              </a:spcBef>
              <a:spcAft>
                <a:spcPts val="0"/>
              </a:spcAft>
              <a:buFont typeface="Symbol" panose="05050102010706020507" pitchFamily="18" charset="2"/>
              <a:buChar char=""/>
            </a:pPr>
            <a:r>
              <a:rPr lang="en-CA" dirty="0">
                <a:effectLst/>
                <a:latin typeface="Calibri" panose="020F0502020204030204" pitchFamily="34" charset="0"/>
                <a:ea typeface="Times New Roman" panose="02020603050405020304" pitchFamily="18" charset="0"/>
                <a:cs typeface="Times New Roman" panose="02020603050405020304" pitchFamily="18" charset="0"/>
              </a:rPr>
              <a:t>“Unless you’re here to build a school, get out” (6:10)</a:t>
            </a:r>
          </a:p>
          <a:p>
            <a:pPr marL="342900" marR="0" lvl="0" indent="-342900">
              <a:spcBef>
                <a:spcPts val="0"/>
              </a:spcBef>
              <a:spcAft>
                <a:spcPts val="0"/>
              </a:spcAft>
              <a:buFont typeface="Symbol" panose="05050102010706020507" pitchFamily="18" charset="2"/>
              <a:buChar char=""/>
            </a:pPr>
            <a:r>
              <a:rPr lang="en-CA" dirty="0">
                <a:latin typeface="Calibri" panose="020F0502020204030204" pitchFamily="34" charset="0"/>
                <a:ea typeface="Times New Roman" panose="02020603050405020304" pitchFamily="18" charset="0"/>
                <a:cs typeface="Times New Roman" panose="02020603050405020304" pitchFamily="18" charset="0"/>
              </a:rPr>
              <a:t>Lee </a:t>
            </a:r>
            <a:r>
              <a:rPr lang="en-CA" dirty="0" err="1">
                <a:latin typeface="Calibri" panose="020F0502020204030204" pitchFamily="34" charset="0"/>
                <a:ea typeface="Times New Roman" panose="02020603050405020304" pitchFamily="18" charset="0"/>
                <a:cs typeface="Times New Roman" panose="02020603050405020304" pitchFamily="18" charset="0"/>
              </a:rPr>
              <a:t>Maracle</a:t>
            </a:r>
            <a:r>
              <a:rPr lang="en-CA" dirty="0">
                <a:latin typeface="Calibri" panose="020F0502020204030204" pitchFamily="34" charset="0"/>
                <a:ea typeface="Times New Roman" panose="02020603050405020304" pitchFamily="18" charset="0"/>
                <a:cs typeface="Times New Roman" panose="02020603050405020304" pitchFamily="18" charset="0"/>
              </a:rPr>
              <a:t>, “Heartless Teachers”</a:t>
            </a:r>
          </a:p>
          <a:p>
            <a:pPr marL="342900" marR="0" lvl="0" indent="-342900">
              <a:spcBef>
                <a:spcPts val="0"/>
              </a:spcBef>
              <a:spcAft>
                <a:spcPts val="0"/>
              </a:spcAft>
              <a:buFont typeface="Symbol" panose="05050102010706020507" pitchFamily="18" charset="2"/>
              <a:buChar char=""/>
            </a:pPr>
            <a:endParaRPr lang="en-CA"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68422048"/>
      </p:ext>
    </p:extLst>
  </p:cSld>
  <p:clrMapOvr>
    <a:masterClrMapping/>
  </p:clrMapOvr>
  <mc:AlternateContent xmlns:mc="http://schemas.openxmlformats.org/markup-compatibility/2006">
    <mc:Choice xmlns:p14="http://schemas.microsoft.com/office/powerpoint/2010/main" Requires="p14">
      <p:transition spd="slow" p14:dur="2000" advTm="77655"/>
    </mc:Choice>
    <mc:Fallback>
      <p:transition spd="slow" advTm="77655"/>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229E4D-0CF6-4E34-800D-AC661E634DF8}"/>
              </a:ext>
            </a:extLst>
          </p:cNvPr>
          <p:cNvSpPr>
            <a:spLocks noGrp="1"/>
          </p:cNvSpPr>
          <p:nvPr>
            <p:ph idx="1"/>
          </p:nvPr>
        </p:nvSpPr>
        <p:spPr>
          <a:xfrm>
            <a:off x="838200" y="1825625"/>
            <a:ext cx="10515600" cy="2409491"/>
          </a:xfrm>
        </p:spPr>
        <p:txBody>
          <a:bodyPr/>
          <a:lstStyle/>
          <a:p>
            <a:pPr marL="0" indent="0">
              <a:buNone/>
            </a:pPr>
            <a:r>
              <a:rPr lang="en-US" dirty="0"/>
              <a:t>I realize you hold no gun to my head, dear teacher, but it was your culture that spawned physical genocide and now you ask me to erase the shadow of my grandmother. Before you ask me to erase her, please reduce yourself to a shadow. Then, we will at least be equal. At base zero. I am willing to negotiate a whole new culture, if you like. Otherwise, keep your offensive words locked in your narrow mind. </a:t>
            </a:r>
            <a:endParaRPr lang="en-CA" dirty="0"/>
          </a:p>
        </p:txBody>
      </p:sp>
      <p:pic>
        <p:nvPicPr>
          <p:cNvPr id="4" name="Audio 3">
            <a:hlinkClick r:id="" action="ppaction://media"/>
            <a:extLst>
              <a:ext uri="{FF2B5EF4-FFF2-40B4-BE49-F238E27FC236}">
                <a16:creationId xmlns:a16="http://schemas.microsoft.com/office/drawing/2014/main" id="{B68CF143-3582-47DA-B9F2-CCC0994C33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13450490"/>
      </p:ext>
    </p:extLst>
  </p:cSld>
  <p:clrMapOvr>
    <a:masterClrMapping/>
  </p:clrMapOvr>
  <mc:AlternateContent xmlns:mc="http://schemas.openxmlformats.org/markup-compatibility/2006">
    <mc:Choice xmlns:p14="http://schemas.microsoft.com/office/powerpoint/2010/main" Requires="p14">
      <p:transition spd="slow" p14:dur="2000" advTm="154395"/>
    </mc:Choice>
    <mc:Fallback>
      <p:transition spd="slow" advTm="154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1681</Words>
  <Application>Microsoft Office PowerPoint</Application>
  <PresentationFormat>Widescreen</PresentationFormat>
  <Paragraphs>59</Paragraphs>
  <Slides>10</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Symbol</vt:lpstr>
      <vt:lpstr>Times New Roman</vt:lpstr>
      <vt:lpstr>Office Theme</vt:lpstr>
      <vt:lpstr>Colonial Cribs</vt:lpstr>
      <vt:lpstr>Craig Kielburger</vt:lpstr>
      <vt:lpstr>PowerPoint Presentation</vt:lpstr>
      <vt:lpstr>MTV Cribs</vt:lpstr>
      <vt:lpstr>Video Summary</vt:lpstr>
      <vt:lpstr>Voluntourism </vt:lpstr>
      <vt:lpstr>White Savior Colonizer Language</vt:lpstr>
      <vt:lpstr>Depicts and Praises Colonial Education</vt:lpstr>
      <vt:lpstr>PowerPoint Presentation</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 Barlow</dc:creator>
  <cp:lastModifiedBy>Will Barlow</cp:lastModifiedBy>
  <cp:revision>6</cp:revision>
  <dcterms:created xsi:type="dcterms:W3CDTF">2021-11-08T17:23:33Z</dcterms:created>
  <dcterms:modified xsi:type="dcterms:W3CDTF">2021-11-09T01:47:01Z</dcterms:modified>
</cp:coreProperties>
</file>

<file path=docProps/thumbnail.jpeg>
</file>